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60"/>
  </p:notesMasterIdLst>
  <p:handoutMasterIdLst>
    <p:handoutMasterId r:id="rId61"/>
  </p:handoutMasterIdLst>
  <p:sldIdLst>
    <p:sldId id="267" r:id="rId3"/>
    <p:sldId id="270" r:id="rId4"/>
    <p:sldId id="282" r:id="rId5"/>
    <p:sldId id="286" r:id="rId6"/>
    <p:sldId id="272" r:id="rId7"/>
    <p:sldId id="283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323" r:id="rId45"/>
    <p:sldId id="324" r:id="rId46"/>
    <p:sldId id="325" r:id="rId47"/>
    <p:sldId id="326" r:id="rId48"/>
    <p:sldId id="327" r:id="rId49"/>
    <p:sldId id="328" r:id="rId50"/>
    <p:sldId id="329" r:id="rId51"/>
    <p:sldId id="330" r:id="rId52"/>
    <p:sldId id="331" r:id="rId53"/>
    <p:sldId id="332" r:id="rId54"/>
    <p:sldId id="333" r:id="rId55"/>
    <p:sldId id="334" r:id="rId56"/>
    <p:sldId id="335" r:id="rId57"/>
    <p:sldId id="336" r:id="rId58"/>
    <p:sldId id="337" r:id="rId59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2ED6"/>
    <a:srgbClr val="7E1E70"/>
    <a:srgbClr val="2EB5B8"/>
    <a:srgbClr val="37C9CD"/>
    <a:srgbClr val="59D2D5"/>
    <a:srgbClr val="E06361"/>
    <a:srgbClr val="75B77D"/>
    <a:srgbClr val="A3CFA8"/>
    <a:srgbClr val="8D9DD8"/>
    <a:srgbClr val="FEF7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108" d="100"/>
          <a:sy n="108" d="100"/>
        </p:scale>
        <p:origin x="1704" y="108"/>
      </p:cViewPr>
      <p:guideLst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941" y="62"/>
      </p:cViewPr>
      <p:guideLst/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pPr/>
              <a:t>2022-04-15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pPr/>
              <a:t>4/15/2022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81903" y="2680109"/>
            <a:ext cx="3859670" cy="8064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671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4/15/2022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45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4/15/2022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4/15/2022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67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4/15/2022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8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4/15/2022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32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4/15/2022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48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4/15/2022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39871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4/15/2022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73710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4/15/2022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666413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4/15/2022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82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4/15/2022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683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813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1452766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2EC-FE51-234C-8874-87F532D5C722}" type="datetime1">
              <a:rPr lang="en-US" smtClean="0"/>
              <a:pPr/>
              <a:t>4/15/2022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01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BB0B-C07A-EF4C-ADBF-B404E3B41965}" type="datetime1">
              <a:rPr lang="en-US" smtClean="0"/>
              <a:pPr/>
              <a:t>4/15/2022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773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531E-1DA2-B34A-93A6-C570B815175C}" type="datetime1">
              <a:rPr lang="en-US" smtClean="0"/>
              <a:pPr/>
              <a:t>4/15/2022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083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4664-5CFD-1A4D-9B41-76CFD729FE90}" type="datetime1">
              <a:rPr lang="en-US" smtClean="0"/>
              <a:pPr/>
              <a:t>4/15/2022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260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452" y="1906719"/>
            <a:ext cx="691284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1262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9738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561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548650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781" y="1470362"/>
            <a:ext cx="8105496" cy="496462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850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4/15/2022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926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4/15/2022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275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4/15/2022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854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4/15/2022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03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4/15/2022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11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4/15/2022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008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4/15/2022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0085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4/15/2022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43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4/15/2022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8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4/15/2022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13" y="440330"/>
            <a:ext cx="8107710" cy="800724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470362"/>
            <a:ext cx="8105496" cy="4849414"/>
          </a:xfrm>
        </p:spPr>
        <p:txBody>
          <a:bodyPr>
            <a:normAutofit/>
          </a:bodyPr>
          <a:lstStyle>
            <a:lvl1pPr marL="225425" indent="-225425">
              <a:buClr>
                <a:srgbClr val="FFCC66"/>
              </a:buClr>
              <a:buFont typeface="Wingdings" panose="05000000000000000000" pitchFamily="2" charset="2"/>
              <a:buChar char="l"/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 marL="573088" indent="-238125">
              <a:buClr>
                <a:srgbClr val="FFCC66"/>
              </a:buClr>
              <a:buFont typeface="Wingdings" panose="05000000000000000000" pitchFamily="2" charset="2"/>
              <a:buChar char="l"/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 marL="860425" indent="-182563">
              <a:buClr>
                <a:srgbClr val="FFCC66"/>
              </a:buClr>
              <a:buFont typeface="Wingdings" panose="05000000000000000000" pitchFamily="2" charset="2"/>
              <a:buChar char="l"/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 marL="1198563" indent="-225425">
              <a:buClr>
                <a:srgbClr val="FFCC66"/>
              </a:buClr>
              <a:buFont typeface="Wingdings" panose="05000000000000000000" pitchFamily="2" charset="2"/>
              <a:buChar char="l"/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 marL="1544638" indent="-228600">
              <a:buClr>
                <a:srgbClr val="FFCC66"/>
              </a:buClr>
              <a:buFont typeface="Wingdings" panose="05000000000000000000" pitchFamily="2" charset="2"/>
              <a:buChar char="l"/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4/15/2022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4/15/2022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353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4/15/2022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929299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4/15/2022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5637099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4/15/2022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2529627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4/15/2022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3544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6354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38040388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4/15/2022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38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4/15/2022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522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4/15/2022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4/15/2022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950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4/15/2022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07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83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C587-CD89-8C40-AE01-36B25C2FD636}" type="datetime1">
              <a:rPr lang="en-US" smtClean="0"/>
              <a:pPr/>
              <a:t>4/15/2022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BB27-D512-944F-BD47-D639527B0043}" type="datetime1">
              <a:rPr lang="en-US" smtClean="0"/>
              <a:pPr/>
              <a:t>4/15/2022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97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4/15/2022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4/15/2022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Clr>
          <a:srgbClr val="E0AC00"/>
        </a:buClr>
        <a:buFont typeface="Wingdings" panose="05000000000000000000" pitchFamily="2" charset="2"/>
        <a:buChar char="l"/>
        <a:defRPr sz="1800" kern="1200">
          <a:solidFill>
            <a:srgbClr val="504B4B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Clr>
          <a:srgbClr val="E0AC00"/>
        </a:buClr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Clr>
          <a:srgbClr val="E0AC00"/>
        </a:buClr>
        <a:buFont typeface="Wingdings" panose="05000000000000000000" pitchFamily="2" charset="2"/>
        <a:buChar char="l"/>
        <a:defRPr sz="14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>
              <a:lumMod val="50000"/>
            </a:schemeClr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Clr>
          <a:srgbClr val="E0AC00"/>
        </a:buClr>
        <a:buFont typeface="Wingdings" panose="05000000000000000000" pitchFamily="2" charset="2"/>
        <a:buChar char="l"/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Clr>
          <a:srgbClr val="E0AC00"/>
        </a:buClr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Clr>
          <a:srgbClr val="E0AC00"/>
        </a:buClr>
        <a:buFont typeface="Wingdings" panose="05000000000000000000" pitchFamily="2" charset="2"/>
        <a:buChar char="l"/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224864"/>
            <a:ext cx="9144000" cy="189542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algn="ctr"/>
            <a:r>
              <a:rPr lang="ko-KR" altLang="en-US" sz="5400" dirty="0">
                <a:solidFill>
                  <a:srgbClr val="E06361"/>
                </a:solidFill>
              </a:rPr>
              <a:t>다섯째마당</a:t>
            </a:r>
            <a:endParaRPr lang="en-US" altLang="ko-KR" sz="5400" dirty="0">
              <a:solidFill>
                <a:srgbClr val="E06361"/>
              </a:solidFill>
            </a:endParaRPr>
          </a:p>
          <a:p>
            <a:pPr algn="ctr"/>
            <a:r>
              <a:rPr lang="ko-KR" altLang="en-US" sz="5400" dirty="0">
                <a:solidFill>
                  <a:schemeClr val="tx2"/>
                </a:solidFill>
              </a:rPr>
              <a:t>딥러닝 활용하기</a:t>
            </a:r>
            <a:endParaRPr lang="en-US" sz="5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036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sz="30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소규모 데이터셋으로 만드는 강력한 학습 모델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소규모 데이터셋으로 만드는 강력한 학습 모델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MNIST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손글씨나 로이터 뉴스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영화 리뷰의 예제들과는 다르게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케라스에서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제공하는 데이터를 불러오는 것이 아니라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내 데이터를 읽어 오는 것이므로 새로운 함수가 필요함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데이터의 수를 늘리는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ImageDataGenerator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함수와 폴더에 저장된 데이터를 불러오는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flow_from_directory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함수를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5490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sz="30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소규모 데이터셋으로 만드는 강력한 학습 모델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소규모 데이터셋으로 만드는 강력한 학습 모델</a:t>
            </a:r>
          </a:p>
          <a:p>
            <a:pPr lvl="1"/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ImageDataGenerator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함수는 주어진 데이터를 이용해 변형된 이미지를 만들어 학습셋에 포함시키는 편리한 기능을 제공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이미지 데이터의 수를 확장할 때 효과적으로 사용할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다음은 함수를 사용한 예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19E600-70FD-4176-98CF-88DA892E8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3116293"/>
            <a:ext cx="70961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15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sz="30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소규모 데이터셋으로 만드는 강력한 학습 모델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소규모 데이터셋으로 만드는 강력한 학습 모델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각각 인자에 대한 설명은 다음과 같음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20-2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에도 정리되어 있음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rescale: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주어진 이미지의 크기를 바꾸어 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예를 들어 원본 영상이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0~255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RGB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값을 가지고 있으므로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255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나누면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0~1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값으로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변환되어 학습이 좀 더 빠르고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쉬워짐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앞서 배운 정규화 과정과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horizontal_flip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vertical_flip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주어진 이미지를 수평 또는 수직으로 뒤집음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zoom_range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정해진 범위 안에서 축소 또는 확대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62FE82-BD9D-4062-BC8F-3E5B7AE10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23" y="2680566"/>
            <a:ext cx="57150" cy="571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2977672-8304-4ED4-9C96-EC3786048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66" y="3947463"/>
            <a:ext cx="57150" cy="571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3BB6F3-20ED-4BA2-BEDF-AF2621737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66" y="4293105"/>
            <a:ext cx="57150" cy="5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20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sz="30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소규모 데이터셋으로 만드는 강력한 학습 모델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소규모 데이터셋으로 만드는 강력한 학습 모델</a:t>
            </a:r>
          </a:p>
          <a:p>
            <a:pPr marL="334963" lvl="1" indent="0">
              <a:buNone/>
            </a:pP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width_shift_range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height_shift_range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정해진 범위 안에서 그림을 수평 또는 수직으로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랜덤하게 평행 이동시킴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rotation_range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정해진 각도만큼 이미지를 회전시킴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shear_range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좌표 하나를 고정시키고 다른 몇 개의 좌표를 이동시키는 변환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fill_mode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이미지를 축소 또는 회전하거나 이동할 때 생기는 빈 공간을 어떻게 채울지 결정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nearest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옵션을 선택하면 가장 비슷한 색으로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채워짐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62FE82-BD9D-4062-BC8F-3E5B7AE10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23" y="1988825"/>
            <a:ext cx="57150" cy="571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63912DB-9127-4A46-85CA-9B02654D7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66" y="2680566"/>
            <a:ext cx="57150" cy="571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0049F0-36EC-4F16-9A9C-F9D536D93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66" y="2968144"/>
            <a:ext cx="57150" cy="571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942F34B-A681-4F6A-92BC-D4CC29855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66" y="3314243"/>
            <a:ext cx="57150" cy="5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65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sz="30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소규모 데이터셋으로 만드는 강력한 학습 모델</a:t>
            </a:r>
            <a:endParaRPr lang="ko-KR" altLang="en-US" sz="30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FF8B5B1F-BDAF-4767-A671-F370D65F5CE4}"/>
              </a:ext>
            </a:extLst>
          </p:cNvPr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20-2 | </a:t>
            </a:r>
            <a:r>
              <a:rPr lang="en-US" altLang="ko-KR" sz="1600" b="1" dirty="0" err="1"/>
              <a:t>ImageDataGenerator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옵션의 결과 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171137C-9BC9-4C5B-80BE-B4E1F7B5A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24" y="1931218"/>
            <a:ext cx="62865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44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sz="30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소규모 데이터셋으로 만드는 강력한 학습 모델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소규모 데이터셋으로 만드는 강력한 학습 모델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단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모든 인자를 다 적용하면 불필요한 데이터를 만들게 되어 오히려 학습 시간이 늘어난다는 것에 주의해야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주어진 데이터의 특성을 잘 파악한 후 이에 맞게 사용하는 것이 좋음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우리는 좌우의 차이가 그다지 중요하지 않은 뇌 사진을 이용할 것이므로 수평으로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대칭시키는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horizontal_flip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인자를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width_shift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height_shift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인자를 이용해 조금씩 좌우로 수평 이동시킨 이미지도 만들어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참고로 데이터 부풀리기는 학습셋에만 적용하는 것이 좋음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테스트셋은 실제 정보를 그대로 유지하게 하는 편이 과적합의 위험을 줄일 수 있기 때문임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8280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sz="30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소규모 데이터셋으로 만드는 강력한 학습 모델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소규모 데이터셋으로 만드는 강력한 학습 모델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테스트셋은 다음과 같이 정규화만 진행해 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D0E0D6-83F1-4C12-877C-A40E249E0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161646"/>
            <a:ext cx="708660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849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sz="30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소규모 데이터셋으로 만드는 강력한 학습 모델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소규모 데이터셋으로 만드는 강력한 학습 모델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이미지 생성 옵션을 정하고 나면 실제 데이터가 있는 곳을 알려 주고 이미지를 불러오는 작업을 해야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이를 위해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flow_from_directory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함수를 사용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B7463D-BFEA-45C4-91C0-84BE220BC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41" y="2782286"/>
            <a:ext cx="71247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285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sz="30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소규모 데이터셋으로 만드는 강력한 학습 모델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소규모 데이터셋으로 만드는 강력한 학습 모델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같은 과정을 거쳐서 테스트셋도 생성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12C905-7585-4181-9415-81C845290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73" y="2161646"/>
            <a:ext cx="71247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96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sz="30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소규모 데이터셋으로 만드는 강력한 학습 모델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소규모 데이터셋으로 만드는 강력한 학습 모델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모델 실행을 위한 옵션을 만들어 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옵티마이저로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Adam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선택하는데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이번에는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케라스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API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  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optimizers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클래스를 이용해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학습률을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따로 지정해 보았음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조기 중단을 설정하고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model.fit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실행하는데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학습셋과 검증셋을 조금 전 만들어 준      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train_generator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   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test_generator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지정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61C0B7-11FD-4C90-837A-07CBB5D49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568" y="2240131"/>
            <a:ext cx="209550" cy="2095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B064755-A74B-411E-AE57-9D140CD7B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87" y="3198572"/>
            <a:ext cx="209550" cy="2095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A6C7194-F2E4-43C7-846A-9F8865E7DA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611" y="3198572"/>
            <a:ext cx="209550" cy="2095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1EDB3E3-1656-4207-B296-CD68072F69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214" y="3475085"/>
            <a:ext cx="706755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20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24296" y="375829"/>
            <a:ext cx="8410623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E06361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20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E06361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장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전이 학습을 통해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딥러닝의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 성능 극대화하기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 flipV="1">
            <a:off x="630315" y="1179162"/>
            <a:ext cx="7989902" cy="16634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159893" y="1643183"/>
            <a:ext cx="6041348" cy="1239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636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소규모 데이터셋으로 만드는 강력한 학습 모델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636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전이 학습으로 모델 성능 극대화하기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sz="30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소규모 데이터셋으로 만드는 강력한 학습 모델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소규모 데이터셋으로 만드는 강력한 학습 모델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D90C3F-8DAA-4EA5-BFB1-9674100AF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59" y="1934489"/>
            <a:ext cx="711517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65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sz="30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소규모 데이터셋으로 만드는 강력한 학습 모델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소규모 데이터셋으로 만드는 강력한 학습 모델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CNN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이용해 모델을 만들겠음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실습에는 사이파이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(SciPy)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라이브러리가 필요함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코랩의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경우에는 기본으로 제공하지만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주피터 노트북을 이용해 실습 중이라면 다음 명령으로 라이브러리를 설치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en-US" altLang="ko-KR" dirty="0">
                <a:solidFill>
                  <a:srgbClr val="FF0000"/>
                </a:solidFill>
                <a:latin typeface="KoPub돋움체_Pro Light" pitchFamily="18" charset="-127"/>
                <a:ea typeface="KoPub돋움체_Pro Light" pitchFamily="18" charset="-127"/>
              </a:rPr>
              <a:t>!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pip install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Scipy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AF5A78-5EB1-4FCF-8F1A-4021D2EB7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3512394"/>
            <a:ext cx="71247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18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sz="30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소규모 데이터셋으로 만드는 강력한 학습 모델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소규모 데이터셋으로 만드는 강력한 학습 모델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61526C-BE3E-4297-8E25-45BC188E5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66" y="1873611"/>
            <a:ext cx="7124700" cy="25527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1A0F3F-8F2C-41F7-837C-BEDDD91D0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13" y="4350712"/>
            <a:ext cx="7110654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223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sz="30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소규모 데이터셋으로 만드는 강력한 학습 모델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소규모 데이터셋으로 만드는 강력한 학습 모델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59233A-7584-443F-BECB-A73E92A9E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09" y="1873611"/>
            <a:ext cx="70961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361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sz="30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소규모 데이터셋으로 만드는 강력한 학습 모델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소규모 데이터셋으로 만드는 강력한 학습 모델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E04662-9A32-43D0-8F4A-B1A044AF8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66" y="1873611"/>
            <a:ext cx="718185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6500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sz="30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소규모 데이터셋으로 만드는 강력한 학습 모델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소규모 데이터셋으로 만드는 강력한 학습 모델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8269FE-A82C-41C3-8DC0-D2BF1967F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73" y="1926263"/>
            <a:ext cx="7086600" cy="5810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1712773-5E94-4F5B-9597-3A9F16BA7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73" y="2507288"/>
            <a:ext cx="706755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48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sz="30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소규모 데이터셋으로 만드는 강력한 학습 모델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소규모 데이터셋으로 만드는 강력한 학습 모델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512934-5C9B-43F6-9470-CDC91B349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09" y="1878854"/>
            <a:ext cx="709612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33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sz="30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소규모 데이터셋으로 만드는 강력한 학습 모델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소규모 데이터셋으로 만드는 강력한 학습 모델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D91276-0839-45C3-A440-FA6AD511D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41" y="1873611"/>
            <a:ext cx="7124700" cy="15335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BF0980E-7441-410E-A2D9-6CB3E6BFD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23" y="3386378"/>
            <a:ext cx="70866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07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sz="30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소규모 데이터셋으로 만드는 강력한 학습 모델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소규모 데이터셋으로 만드는 강력한 학습 모델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D23A12-5706-44D1-BD37-7ED06A5CE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75" y="1873611"/>
            <a:ext cx="710565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07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sz="30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소규모 데이터셋으로 만드는 강력한 학습 모델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소규모 데이터셋으로 만드는 강력한 학습 모델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D5CA25-D7B2-4A02-8409-D48DC04C8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59" y="1904687"/>
            <a:ext cx="7077075" cy="388620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DE776017-3284-4391-A93A-0201773BA263}"/>
              </a:ext>
            </a:extLst>
          </p:cNvPr>
          <p:cNvSpPr txBox="1">
            <a:spLocks/>
          </p:cNvSpPr>
          <p:nvPr/>
        </p:nvSpPr>
        <p:spPr>
          <a:xfrm>
            <a:off x="1288401" y="193121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20-3 | </a:t>
            </a:r>
            <a:r>
              <a:rPr lang="ko-KR" altLang="en-US" sz="1600" b="1" dirty="0"/>
              <a:t>그림으로 확인하는 학습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5625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 전이 학습을 통해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딥러닝의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성능 극대화하기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전이 학습을 통해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딥러닝의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성능 극대화하기</a:t>
            </a:r>
          </a:p>
          <a:p>
            <a:pPr lvl="1"/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A98071-B4D0-4780-B363-58670EFEA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38" y="1988825"/>
            <a:ext cx="6400800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175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sz="30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소규모 데이터셋으로 만드는 강력한 학습 모델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소규모 데이터셋으로 만드는 강력한 학습 모델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첫 정확도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50%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출발해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32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번째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에포크에서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100%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정확도를 보이며 멈추었음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그래프를 통해 완만하게 하강하는 오차 곡선들을 볼 수 있음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4679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18896CAC-438E-47B8-B473-3418742DE5AB}"/>
              </a:ext>
            </a:extLst>
          </p:cNvPr>
          <p:cNvSpPr txBox="1">
            <a:spLocks/>
          </p:cNvSpPr>
          <p:nvPr/>
        </p:nvSpPr>
        <p:spPr>
          <a:xfrm>
            <a:off x="531274" y="2564895"/>
            <a:ext cx="8081453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 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전이 학습으로 모델 성능 극대화하기</a:t>
            </a:r>
            <a:endParaRPr lang="en-US" altLang="ko-KR" sz="2600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27C8A1-E6A3-4CA5-9654-EC4320537084}"/>
              </a:ext>
            </a:extLst>
          </p:cNvPr>
          <p:cNvCxnSpPr>
            <a:cxnSpLocks/>
          </p:cNvCxnSpPr>
          <p:nvPr/>
        </p:nvCxnSpPr>
        <p:spPr>
          <a:xfrm>
            <a:off x="1455938" y="3398830"/>
            <a:ext cx="6285390" cy="12104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4635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전이 학습으로 모델 성능 극대화하기</a:t>
            </a:r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0A6A635-AD51-47A5-B8B7-B32AB9B212E3}"/>
              </a:ext>
            </a:extLst>
          </p:cNvPr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20-4 | </a:t>
            </a:r>
            <a:r>
              <a:rPr lang="ko-KR" altLang="en-US" sz="1600" b="1" dirty="0"/>
              <a:t>이미지넷 데이터셋에서 추출한 사진들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5638FB4-7767-463A-8DEA-572A882EF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30" y="1873611"/>
            <a:ext cx="622935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74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전이 학습으로 모델 성능 극대화하기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472A497-C782-48B3-B361-F7C08258D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전이 학습으로 모델 성능 극대화하기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사진은 이미지넷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(ImageNet)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데이터셋에서 추출한 사진들로 구성된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이미지넷은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1,000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가지 종류로 나뉜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120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만 개가 넘는 이미지를 놓고 어떤 물체인지 맞히는 ‘이미지넷 이미지 인식 대회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(ILSVRC)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’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사용되는 데이터셋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MNIST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더불어 가장 유명한 데이터셋 중 하나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전체 크기가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200GB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이를 만큼 커다란 이 데이터를 놓고 그동안 수많은 그룹이 경쟁하며 최고의 분류기를 만들기 위해 노력해 왔음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1460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전이 학습으로 모델 성능 극대화하기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472A497-C782-48B3-B361-F7C08258D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전이 학습으로 모델 성능 극대화하기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치매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/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일반인 뇌 사진 분류 프로젝트를 하고 있는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우리에게도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이 자료가 중요한 이유는 지금부터 이 방대한 양의 데이터셋에서 추출한 정보를 가져와서 우리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예측률을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극대화하는 ‘전이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학습’을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할 것이기 때문임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전이 학습은 앞서 잠깐 언급한 대로 ‘기존의 학습 결과를 가져와서 유사한 프로젝트에 사용하는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방법’을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의미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뇌 사진만 다루는 치매 분류기를 만드는데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뇌 사진과 관련 없는 수백만 장의 이미지넷 학습 정보가 큰 역할을 하는 이유는 ‘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형태’를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구분하는 기본적인 학습이 되어 있기 때문임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23916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전이 학습으로 모델 성능 극대화하기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472A497-C782-48B3-B361-F7C08258D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전이 학습으로 모델 성능 극대화하기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학습이 시작되면 어떤 픽셀의 조합이 ‘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선’이고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어떤 형태의 그룹이 ‘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면’이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되는지부터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파악해야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아무런 정보도 없이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MRI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사진 판별을 시작한다면 이러한 기본적인 정보를 얻어 내는 데도 많은 시간을 쏟아야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전이 학습이 해결해 주는 것이 바로 이 부분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대용량의 데이터를 이용해 학습한 가중치 정보를 가져와 내 모델에 적용한 후 프로젝트를 계속해서 진행할 수 있는 것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43731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전이 학습으로 모델 성능 극대화하기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472A497-C782-48B3-B361-F7C08258D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전이 학습으로 모델 성능 극대화하기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전이 학습을 적용하는 방법은 그림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20-5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먼저 대규모 데이터셋에서 학습된 기존의 네트워크를 불러옴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CNN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모델의 앞쪽을 이 네트워크로 채움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뒤쪽 레이어에서 내 프로젝트와 연결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두 네트워크가 잘 맞물리게끔 미세 조정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(fine tuning)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하면 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70547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전이 학습으로 모델 성능 극대화하기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63CF731-E75B-4020-A5AE-52022D5E537B}"/>
              </a:ext>
            </a:extLst>
          </p:cNvPr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20-5 | </a:t>
            </a:r>
            <a:r>
              <a:rPr lang="ko-KR" altLang="en-US" sz="1600" b="1" dirty="0"/>
              <a:t>전이 학습의 구조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08A5A04-4AE9-45C8-B6A2-1F26C0C64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873611"/>
            <a:ext cx="5901337" cy="466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1564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전이 학습으로 모델 성능 극대화하기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472A497-C782-48B3-B361-F7C08258D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전이 학습으로 모델 성능 극대화하기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이제 앞서 우리가 만든 모델에 이미지넷 데이터셋에서 미리 학습된 모델인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VGGNet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가지고 오는 예제를 실행해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VGGNet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옥스포드 대학의 연구 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VGG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의해 개발된 모델로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2014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년 이미지넷 이미지 인식 대회에서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위를 차지한 모델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학습 구조에 따라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VGG16, VGG19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등 이름이 주어졌는데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우리는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VGG16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사용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02281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전이 학습으로 모델 성능 극대화하기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472A497-C782-48B3-B361-F7C08258D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전이 학습으로 모델 성능 극대화하기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VGG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외에도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ResNet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Inception,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MobileNet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DenseNet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등 많은 모델을 불러올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각 네트워크에 대한 상세한 설명은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케라스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공식 사이트를 참조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(https://keras.io/applications/)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442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 전이 학습을 통해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딥러닝의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성능 극대화하기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전이 학습을 통해 </a:t>
            </a:r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딥러닝의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성능 극대화하기</a:t>
            </a: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딥러닝으로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좋은 성과를 내려면 딥러닝 프로그램을 잘 짜는 것도 중요하지만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딥러닝에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입력할 데이터를 모으는 것이 더 중요함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기존 머신 러닝과 달리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스스로 중요한 속성을 뽑아 학습하기 때문에 비교적 많은 양의 데이터가 필요함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데이터가 충분하지 않은 상황도 발생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장에서는 나만의 프로젝트를 기획하고 실습하는 과정을 따라해 보며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데이터양이 충분하지 않을 때 활용할 수 있는 방법들을 배우겠음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여러 방법 중에서 수만 장에 달하는 기존의 이미지에서 학습한 정보를 가져와 내 프로젝트에 활용하는 것을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전이 학습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(transfer learning)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이라고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방대한 자료를 통해 미리 학습한 가중치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(weight)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값을 가져와 내 프로젝트에 사용하는 방법으로 컴퓨터 비전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자연어 처리 등 다양한 분야에서 전이 학습을 적용해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예측률을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높이고 있음</a:t>
            </a:r>
          </a:p>
        </p:txBody>
      </p:sp>
    </p:spTree>
    <p:extLst>
      <p:ext uri="{BB962C8B-B14F-4D97-AF65-F5344CB8AC3E}">
        <p14:creationId xmlns:p14="http://schemas.microsoft.com/office/powerpoint/2010/main" val="42434843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전이 학습으로 모델 성능 극대화하기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472A497-C782-48B3-B361-F7C08258D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전이 학습으로 모델 성능 극대화하기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다음은 모델 이름을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transfer_model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정하고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VGG16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불러온 모습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include_top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전체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VGG16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의 마지막 층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즉 분류를 담당하는 곳을 불러올지 말지를 정하는 옵션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우리가 만든 로컬 네트워크를 연결할 것이므로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False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설정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불러올 부분은 새롭게 학습되는 것이 아니므로 학습되지 않도록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transfer_model.trainable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옵션 역시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False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설정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4028CC-B7D4-4423-80F6-D7D575AFE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3734704"/>
            <a:ext cx="709612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530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전이 학습으로 모델 성능 극대화하기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472A497-C782-48B3-B361-F7C08258D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전이 학습으로 모델 성능 극대화하기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transfer_model.summary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함수를 통해 학습 구조를 보면 다음과 같음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74938E-A588-47BA-A416-649ACE116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196835"/>
            <a:ext cx="713422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274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전이 학습으로 모델 성능 극대화하기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472A497-C782-48B3-B361-F7C08258D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전이 학습으로 모델 성능 극대화하기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0E9989-01A2-4706-A4ED-CFBF1A33E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84" y="1931218"/>
            <a:ext cx="7105650" cy="4381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F0CEEA6-08BE-4E74-BBC2-E05C7DFB9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84" y="2369368"/>
            <a:ext cx="711517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087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전이 학습으로 모델 성능 극대화하기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472A497-C782-48B3-B361-F7C08258D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전이 학습으로 모델 성능 극대화하기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3B6253-CE8C-4EFA-A1BF-D20DE6FB2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09" y="1873611"/>
            <a:ext cx="709612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8726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전이 학습으로 모델 성능 극대화하기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472A497-C782-48B3-B361-F7C08258D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전이 학습으로 모델 성능 극대화하기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3169B8-B4AA-4EBC-B6FC-EB9BD2501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34" y="1883280"/>
            <a:ext cx="7086600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376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전이 학습으로 모델 성능 극대화하기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472A497-C782-48B3-B361-F7C08258D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전이 학습으로 모델 성능 극대화하기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학습 가능한 파라미터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(Trainable params)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가 없음을 확인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이제 우리의 로컬 네트워크를 다음과 같이 만들어 줌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379D19-9B1B-4727-9F9F-C07622CDE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507288"/>
            <a:ext cx="70866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010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전이 학습으로 모델 성능 극대화하기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472A497-C782-48B3-B361-F7C08258D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전이 학습으로 모델 성능 극대화하기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finetune_model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이라는 이름의 모델을 만들었음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위와 같이 첫 번째 층은 앞서 불러온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transfer_model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그대로 불러온 후 최종 예측하는 층을 추가하면 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다음은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finetune_model.summary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함수를 통해 학습 구조를 살펴본 결과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C5B74F-2767-46D3-A40B-42C9903CD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3140965"/>
            <a:ext cx="708660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21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전이 학습으로 모델 성능 극대화하기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472A497-C782-48B3-B361-F7C08258D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전이 학습으로 모델 성능 극대화하기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B5D4FC-7B7E-40CC-97C1-049ABD1C6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73" y="1873611"/>
            <a:ext cx="7115175" cy="23907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15B4F03-439A-4099-94E0-FAD3AE9C2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44" y="4247380"/>
            <a:ext cx="711517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33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전이 학습으로 모델 성능 극대화하기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472A497-C782-48B3-B361-F7C08258D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전이 학습으로 모델 성능 극대화하기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앞서 넘겨받은 파라미터들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(14,714,688)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그대로 유지한 채 최종 분류를 위해서만 새롭게 학습하는 것을 알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코드를 종합하면 다음과 같음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C7FA7D-D9FC-43C0-9EAD-F536409A9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795323"/>
            <a:ext cx="7086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1783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전이 학습으로 모델 성능 극대화하기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472A497-C782-48B3-B361-F7C08258D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전이 학습으로 모델 성능 극대화하기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63AA5F-4E3D-4B90-BD79-AE12504BD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73" y="1873611"/>
            <a:ext cx="7143750" cy="2857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891054F-FF8B-45E1-AE15-B77850BCF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10" y="4708053"/>
            <a:ext cx="70770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337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18896CAC-438E-47B8-B473-3418742DE5AB}"/>
              </a:ext>
            </a:extLst>
          </p:cNvPr>
          <p:cNvSpPr txBox="1">
            <a:spLocks/>
          </p:cNvSpPr>
          <p:nvPr/>
        </p:nvSpPr>
        <p:spPr>
          <a:xfrm>
            <a:off x="531274" y="2564895"/>
            <a:ext cx="8081453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 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소규모 데이터셋으로 만드는 강력한 학습 모델</a:t>
            </a:r>
            <a:endParaRPr lang="en-US" altLang="ko-KR" sz="2600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27C8A1-E6A3-4CA5-9654-EC4320537084}"/>
              </a:ext>
            </a:extLst>
          </p:cNvPr>
          <p:cNvCxnSpPr>
            <a:cxnSpLocks/>
          </p:cNvCxnSpPr>
          <p:nvPr/>
        </p:nvCxnSpPr>
        <p:spPr>
          <a:xfrm>
            <a:off x="1455938" y="3398830"/>
            <a:ext cx="6285390" cy="12104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5784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전이 학습으로 모델 성능 극대화하기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472A497-C782-48B3-B361-F7C08258D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전이 학습으로 모델 성능 극대화하기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879FF7-DF48-4545-A689-3869B0186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1873611"/>
            <a:ext cx="705802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320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전이 학습으로 모델 성능 극대화하기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472A497-C782-48B3-B361-F7C08258D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전이 학습으로 모델 성능 극대화하기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14C513-0EB3-475B-BBD6-9AE92786B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491" y="1899203"/>
            <a:ext cx="714375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509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전이 학습으로 모델 성능 극대화하기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472A497-C782-48B3-B361-F7C08258D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전이 학습으로 모델 성능 극대화하기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C509BC-39E4-4B2D-BD7B-F07DF2488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73" y="1873611"/>
            <a:ext cx="713422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5848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전이 학습으로 모델 성능 극대화하기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472A497-C782-48B3-B361-F7C08258D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전이 학습으로 모델 성능 극대화하기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E9C9A3B-40FD-498C-82A3-EA560B78E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84" y="1873611"/>
            <a:ext cx="710565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525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전이 학습으로 모델 성능 극대화하기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472A497-C782-48B3-B361-F7C08258D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전이 학습으로 모델 성능 극대화하기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7CECA8-3A4F-46B4-992C-D7AAFBEEC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84" y="1862402"/>
            <a:ext cx="710565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951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전이 학습으로 모델 성능 극대화하기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472A497-C782-48B3-B361-F7C08258D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전이 학습으로 모델 성능 극대화하기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4E26CD-C2B3-458A-9607-ED0DC65D7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12" y="1865601"/>
            <a:ext cx="711517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446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전이 학습으로 모델 성능 극대화하기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472A497-C782-48B3-B361-F7C08258D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전이 학습으로 모델 성능 극대화하기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2FEB57-FDB7-43B6-B660-F6E32CA7E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09" y="1873611"/>
            <a:ext cx="7096125" cy="392430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497A1CE3-26D1-4B44-8C5D-5FE281299D34}"/>
              </a:ext>
            </a:extLst>
          </p:cNvPr>
          <p:cNvSpPr txBox="1">
            <a:spLocks/>
          </p:cNvSpPr>
          <p:nvPr/>
        </p:nvSpPr>
        <p:spPr>
          <a:xfrm>
            <a:off x="1288401" y="193121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20-6 | </a:t>
            </a:r>
            <a:r>
              <a:rPr lang="ko-KR" altLang="en-US" sz="1600" b="1" dirty="0"/>
              <a:t>그림으로 확인하는 학습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50127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전이 학습으로 모델 성능 극대화하기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472A497-C782-48B3-B361-F7C08258D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전이 학습으로 모델 성능 극대화하기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첫 정확도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78%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에서 학습이 시작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전이 학습을 사용하지 않았던 이전보다 더 높은 정확도로 출발하는 것을 볼 수 있고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학습 속도도 빨라진 것이 확인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또 그래프의 변화 추이가 안정적임을 확인할 수 있음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5892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sz="30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소규모 데이터셋으로 만드는 강력한 학습 모델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소규모 데이터셋으로 만드는 강력한 학습 모델</a:t>
            </a: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딥러닝을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이용한 프로젝트는 어떤 데이터를 가지고 있는지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어떤 목적을 가지고 있는지 잘 살펴보는 것부터 시작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내가 가진 데이터에 따라 딥러닝 알고리즘을 결정해야 하는데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딥러닝 및 머신 러닝 알고리즘은 크게 두 가지 유형으로 나뉨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정답을 알려 주고 시작하는가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아닌가에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따라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지도 학습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(supervised learning)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방식과 </a:t>
            </a:r>
            <a:r>
              <a:rPr lang="ko-KR" altLang="en-US" b="1" dirty="0">
                <a:latin typeface="KoPub돋움체_Pro Light" pitchFamily="18" charset="-127"/>
                <a:ea typeface="KoPub돋움체_Pro Light" pitchFamily="18" charset="-127"/>
              </a:rPr>
              <a:t>비지도 학습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(unsupervised learning)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방식으로 구분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지금까지 이 책에서 살펴본 폐암 수술 환자의 생존율 예측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피마 인디언의 당뇨병 예측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CNN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이용한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MNIST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분류 등은 각 데이터 또는 사진마다 ‘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클래스’라는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정답을 주고 시작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모두 ‘지도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학습’의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예가 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반면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19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장에서 배운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GAN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오토인코더는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정답을 예측하는 것이 아니라 주어진 데이터의 특성을 찾았기 때문에 ‘비지도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학습’의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예가 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0675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sz="30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소규모 데이터셋으로 만드는 강력한 학습 모델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소규모 데이터셋으로 만드는 강력한 학습 모델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이번에 진행할 프로젝트는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MRI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뇌 사진을 보고 치매 환자의 뇌인지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일반인의 뇌인지 예측하는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각 사진마다 치매 혹은 일반인으로 클래스가 주어지므로 지도 학습의 예라고 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이미지를 분류할 것이므로 이미지 분류의 대표적인 알고리즘인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컨볼루션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신경망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(CNN)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선택해 진행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75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sz="30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소규모 데이터셋으로 만드는 강력한 학습 모델</a:t>
            </a:r>
            <a:endParaRPr lang="ko-KR" altLang="en-US" sz="30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8030814-C532-435E-B23C-737D6FFB92F9}"/>
              </a:ext>
            </a:extLst>
          </p:cNvPr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20-1 | MRI </a:t>
            </a:r>
            <a:r>
              <a:rPr lang="ko-KR" altLang="en-US" sz="1600" b="1" dirty="0"/>
              <a:t>뇌 사진 데이터의 구성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0A8958E-7028-4434-96CF-82B368D59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24" y="1907669"/>
            <a:ext cx="624840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54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sz="3000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소규모 데이터셋으로 만드는 강력한 학습 모델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소규모 데이터셋으로 만드는 강력한 학습 모델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총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280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장으로 이루어진 뇌의 단면 사진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치매 환자의 특성을 보이는 뇌 사진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140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장과 일반인의 뇌 사진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140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장으로 구성되어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280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개의 이미지 중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160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train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폴더에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120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test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폴더에 넣어 두었음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각 폴더 밑에는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ad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normal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이라는 두 개의 폴더가 있는데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치매 환자의 뇌 사진은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ad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폴더에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일반인의 뇌 사진은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normal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폴더에 저장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데이터의 습득 과정과 구성을 잘 보여 주는 그림이라고 할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021134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4900</TotalTime>
  <Words>2012</Words>
  <Application>Microsoft Office PowerPoint</Application>
  <PresentationFormat>화면 슬라이드 쇼(4:3)</PresentationFormat>
  <Paragraphs>213</Paragraphs>
  <Slides>57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57</vt:i4>
      </vt:variant>
    </vt:vector>
  </HeadingPairs>
  <TitlesOfParts>
    <vt:vector size="67" baseType="lpstr">
      <vt:lpstr>KoPub돋움체_Pro Bold</vt:lpstr>
      <vt:lpstr>KoPub돋움체_Pro Light</vt:lpstr>
      <vt:lpstr>KoPub돋움체_Pro Medium</vt:lpstr>
      <vt:lpstr>맑은 고딕</vt:lpstr>
      <vt:lpstr>Arial</vt:lpstr>
      <vt:lpstr>Calibri</vt:lpstr>
      <vt:lpstr>Verdana</vt:lpstr>
      <vt:lpstr>Wingdings</vt:lpstr>
      <vt:lpstr>1_Office Theme</vt:lpstr>
      <vt:lpstr>2_Office Theme</vt:lpstr>
      <vt:lpstr>PowerPoint 프레젠테이션</vt:lpstr>
      <vt:lpstr>PowerPoint 프레젠테이션</vt:lpstr>
      <vt:lpstr>  전이 학습을 통해 딥러닝의 성능 극대화하기</vt:lpstr>
      <vt:lpstr>  전이 학습을 통해 딥러닝의 성능 극대화하기</vt:lpstr>
      <vt:lpstr>PowerPoint 프레젠테이션</vt:lpstr>
      <vt:lpstr>1 소규모 데이터셋으로 만드는 강력한 학습 모델</vt:lpstr>
      <vt:lpstr>1 소규모 데이터셋으로 만드는 강력한 학습 모델</vt:lpstr>
      <vt:lpstr>1 소규모 데이터셋으로 만드는 강력한 학습 모델</vt:lpstr>
      <vt:lpstr>1 소규모 데이터셋으로 만드는 강력한 학습 모델</vt:lpstr>
      <vt:lpstr>1 소규모 데이터셋으로 만드는 강력한 학습 모델</vt:lpstr>
      <vt:lpstr>1 소규모 데이터셋으로 만드는 강력한 학습 모델</vt:lpstr>
      <vt:lpstr>1 소규모 데이터셋으로 만드는 강력한 학습 모델</vt:lpstr>
      <vt:lpstr>1 소규모 데이터셋으로 만드는 강력한 학습 모델</vt:lpstr>
      <vt:lpstr>1 소규모 데이터셋으로 만드는 강력한 학습 모델</vt:lpstr>
      <vt:lpstr>1 소규모 데이터셋으로 만드는 강력한 학습 모델</vt:lpstr>
      <vt:lpstr>1 소규모 데이터셋으로 만드는 강력한 학습 모델</vt:lpstr>
      <vt:lpstr>1 소규모 데이터셋으로 만드는 강력한 학습 모델</vt:lpstr>
      <vt:lpstr>1 소규모 데이터셋으로 만드는 강력한 학습 모델</vt:lpstr>
      <vt:lpstr>1 소규모 데이터셋으로 만드는 강력한 학습 모델</vt:lpstr>
      <vt:lpstr>1 소규모 데이터셋으로 만드는 강력한 학습 모델</vt:lpstr>
      <vt:lpstr>1 소규모 데이터셋으로 만드는 강력한 학습 모델</vt:lpstr>
      <vt:lpstr>1 소규모 데이터셋으로 만드는 강력한 학습 모델</vt:lpstr>
      <vt:lpstr>1 소규모 데이터셋으로 만드는 강력한 학습 모델</vt:lpstr>
      <vt:lpstr>1 소규모 데이터셋으로 만드는 강력한 학습 모델</vt:lpstr>
      <vt:lpstr>1 소규모 데이터셋으로 만드는 강력한 학습 모델</vt:lpstr>
      <vt:lpstr>1 소규모 데이터셋으로 만드는 강력한 학습 모델</vt:lpstr>
      <vt:lpstr>1 소규모 데이터셋으로 만드는 강력한 학습 모델</vt:lpstr>
      <vt:lpstr>1 소규모 데이터셋으로 만드는 강력한 학습 모델</vt:lpstr>
      <vt:lpstr>1 소규모 데이터셋으로 만드는 강력한 학습 모델</vt:lpstr>
      <vt:lpstr>1 소규모 데이터셋으로 만드는 강력한 학습 모델</vt:lpstr>
      <vt:lpstr>PowerPoint 프레젠테이션</vt:lpstr>
      <vt:lpstr>2 전이 학습으로 모델 성능 극대화하기</vt:lpstr>
      <vt:lpstr>2 전이 학습으로 모델 성능 극대화하기</vt:lpstr>
      <vt:lpstr>2 전이 학습으로 모델 성능 극대화하기</vt:lpstr>
      <vt:lpstr>2 전이 학습으로 모델 성능 극대화하기</vt:lpstr>
      <vt:lpstr>2 전이 학습으로 모델 성능 극대화하기</vt:lpstr>
      <vt:lpstr>2 전이 학습으로 모델 성능 극대화하기</vt:lpstr>
      <vt:lpstr>2 전이 학습으로 모델 성능 극대화하기</vt:lpstr>
      <vt:lpstr>2 전이 학습으로 모델 성능 극대화하기</vt:lpstr>
      <vt:lpstr>2 전이 학습으로 모델 성능 극대화하기</vt:lpstr>
      <vt:lpstr>2 전이 학습으로 모델 성능 극대화하기</vt:lpstr>
      <vt:lpstr>2 전이 학습으로 모델 성능 극대화하기</vt:lpstr>
      <vt:lpstr>2 전이 학습으로 모델 성능 극대화하기</vt:lpstr>
      <vt:lpstr>2 전이 학습으로 모델 성능 극대화하기</vt:lpstr>
      <vt:lpstr>2 전이 학습으로 모델 성능 극대화하기</vt:lpstr>
      <vt:lpstr>2 전이 학습으로 모델 성능 극대화하기</vt:lpstr>
      <vt:lpstr>2 전이 학습으로 모델 성능 극대화하기</vt:lpstr>
      <vt:lpstr>2 전이 학습으로 모델 성능 극대화하기</vt:lpstr>
      <vt:lpstr>2 전이 학습으로 모델 성능 극대화하기</vt:lpstr>
      <vt:lpstr>2 전이 학습으로 모델 성능 극대화하기</vt:lpstr>
      <vt:lpstr>2 전이 학습으로 모델 성능 극대화하기</vt:lpstr>
      <vt:lpstr>2 전이 학습으로 모델 성능 극대화하기</vt:lpstr>
      <vt:lpstr>2 전이 학습으로 모델 성능 극대화하기</vt:lpstr>
      <vt:lpstr>2 전이 학습으로 모델 성능 극대화하기</vt:lpstr>
      <vt:lpstr>2 전이 학습으로 모델 성능 극대화하기</vt:lpstr>
      <vt:lpstr>2 전이 학습으로 모델 성능 극대화하기</vt:lpstr>
      <vt:lpstr>2 전이 학습으로 모델 성능 극대화하기</vt:lpstr>
    </vt:vector>
  </TitlesOfParts>
  <Company>The National Academies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USER</cp:lastModifiedBy>
  <cp:revision>736</cp:revision>
  <cp:lastPrinted>2016-08-10T06:58:55Z</cp:lastPrinted>
  <dcterms:created xsi:type="dcterms:W3CDTF">2013-04-05T19:58:06Z</dcterms:created>
  <dcterms:modified xsi:type="dcterms:W3CDTF">2022-04-15T02:15:55Z</dcterms:modified>
</cp:coreProperties>
</file>